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10.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olors1.xml" ContentType="application/vnd.ms-office.chartcolorstyle+xml"/>
  <Override PartName="/ppt/charts/colors10.xml" ContentType="application/vnd.ms-office.chartcolorstyle+xml"/>
  <Override PartName="/ppt/charts/colors2.xml" ContentType="application/vnd.ms-office.chartcolorstyle+xml"/>
  <Override PartName="/ppt/charts/colors3.xml" ContentType="application/vnd.ms-office.chartcolorstyle+xml"/>
  <Override PartName="/ppt/charts/colors4.xml" ContentType="application/vnd.ms-office.chartcolorstyle+xml"/>
  <Override PartName="/ppt/charts/colors5.xml" ContentType="application/vnd.ms-office.chartcolorstyle+xml"/>
  <Override PartName="/ppt/charts/colors6.xml" ContentType="application/vnd.ms-office.chartcolorstyle+xml"/>
  <Override PartName="/ppt/charts/colors7.xml" ContentType="application/vnd.ms-office.chartcolorstyle+xml"/>
  <Override PartName="/ppt/charts/colors8.xml" ContentType="application/vnd.ms-office.chartcolorstyle+xml"/>
  <Override PartName="/ppt/charts/colors9.xml" ContentType="application/vnd.ms-office.chartcolorstyle+xml"/>
  <Override PartName="/ppt/charts/style1.xml" ContentType="application/vnd.ms-office.chartstyle+xml"/>
  <Override PartName="/ppt/charts/style10.xml" ContentType="application/vnd.ms-office.chartstyle+xml"/>
  <Override PartName="/ppt/charts/style2.xml" ContentType="application/vnd.ms-office.chartstyle+xml"/>
  <Override PartName="/ppt/charts/style3.xml" ContentType="application/vnd.ms-office.chartstyle+xml"/>
  <Override PartName="/ppt/charts/style4.xml" ContentType="application/vnd.ms-office.chartstyle+xml"/>
  <Override PartName="/ppt/charts/style5.xml" ContentType="application/vnd.ms-office.chartstyle+xml"/>
  <Override PartName="/ppt/charts/style6.xml" ContentType="application/vnd.ms-office.chartstyle+xml"/>
  <Override PartName="/ppt/charts/style7.xml" ContentType="application/vnd.ms-office.chartstyle+xml"/>
  <Override PartName="/ppt/charts/style8.xml" ContentType="application/vnd.ms-office.chartstyle+xml"/>
  <Override PartName="/ppt/charts/style9.xml" ContentType="application/vnd.ms-office.chart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26"/>
  </p:notesMasterIdLst>
  <p:sldIdLst>
    <p:sldId id="257" r:id="rId2"/>
    <p:sldId id="259" r:id="rId3"/>
    <p:sldId id="735" r:id="rId4"/>
    <p:sldId id="740" r:id="rId5"/>
    <p:sldId id="650" r:id="rId6"/>
    <p:sldId id="651" r:id="rId7"/>
    <p:sldId id="741" r:id="rId8"/>
    <p:sldId id="742" r:id="rId9"/>
    <p:sldId id="655" r:id="rId10"/>
    <p:sldId id="654" r:id="rId11"/>
    <p:sldId id="656" r:id="rId12"/>
    <p:sldId id="657" r:id="rId13"/>
    <p:sldId id="658" r:id="rId14"/>
    <p:sldId id="659" r:id="rId15"/>
    <p:sldId id="660" r:id="rId16"/>
    <p:sldId id="661" r:id="rId17"/>
    <p:sldId id="662" r:id="rId18"/>
    <p:sldId id="663" r:id="rId19"/>
    <p:sldId id="664" r:id="rId20"/>
    <p:sldId id="665" r:id="rId21"/>
    <p:sldId id="666" r:id="rId22"/>
    <p:sldId id="667" r:id="rId23"/>
    <p:sldId id="668" r:id="rId24"/>
    <p:sldId id="669" r:id="rId2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1A1"/>
    <a:srgbClr val="025565"/>
    <a:srgbClr val="015969"/>
    <a:srgbClr val="CCDEE1"/>
    <a:srgbClr val="3A6E31"/>
    <a:srgbClr val="E06C00"/>
    <a:srgbClr val="8DC5CB"/>
    <a:srgbClr val="2AA8B0"/>
    <a:srgbClr val="F2955A"/>
    <a:srgbClr val="EA59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3"/>
    <p:restoredTop sz="92109"/>
  </p:normalViewPr>
  <p:slideViewPr>
    <p:cSldViewPr snapToObjects="1">
      <p:cViewPr varScale="1">
        <p:scale>
          <a:sx n="117" d="100"/>
          <a:sy n="117" d="100"/>
        </p:scale>
        <p:origin x="1856" y="18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2" Type="http://schemas.openxmlformats.org/officeDocument/2006/relationships/slide" Target="slides/slid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 Type="http://schemas.openxmlformats.org/officeDocument/2006/relationships/slide" Target="slides/slide2.xml"/><Relationship Id="rId30" Type="http://schemas.openxmlformats.org/officeDocument/2006/relationships/tableStyles" Target="tableStyles.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kalkylblad.xlsx"/></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kalkylblad9.xlsx"/></Relationships>
</file>

<file path=ppt/charts/_rels/chart2.xml.rels><?xml version='1.0' encoding='UTF-8' standalone='yes'?>
<Relationships xmlns="http://schemas.openxmlformats.org/package/2006/relationships"><Relationship Id="rId1" Type="http://schemas.microsoft.com/office/2011/relationships/chartStyle" Target="style2.xml"/><Relationship Id="rId2" Type="http://schemas.microsoft.com/office/2011/relationships/chartColorStyle" Target="colors2.xml"/><Relationship Id="rId3" Type="http://schemas.openxmlformats.org/officeDocument/2006/relationships/package" Target="../embeddings/Microsoft_Excel-kalkylblad1.xlsx"/></Relationships>
</file>

<file path=ppt/charts/_rels/chart3.xml.rels><?xml version='1.0' encoding='UTF-8' standalone='yes'?>
<Relationships xmlns="http://schemas.openxmlformats.org/package/2006/relationships"><Relationship Id="rId1" Type="http://schemas.microsoft.com/office/2011/relationships/chartStyle" Target="style3.xml"/><Relationship Id="rId2" Type="http://schemas.microsoft.com/office/2011/relationships/chartColorStyle" Target="colors3.xml"/><Relationship Id="rId3" Type="http://schemas.openxmlformats.org/officeDocument/2006/relationships/package" Target="../embeddings/Microsoft_Excel-kalkylblad2.xlsx"/></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kalkylblad3.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kalkylblad4.xlsx"/></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Microsoft_Excel-kalkylblad5.xlsx"/></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package" Target="../embeddings/Microsoft_Excel-kalkylblad6.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kalkylblad7.xlsx"/></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package" Target="../embeddings/Microsoft_Excel-kalkylblad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0.8</c:v>
                </c:pt>
                <c:pt idx="1">
                  <c:v>0.2</c:v>
                </c:pt>
                <c:pt idx="2">
                  <c:v>0.0</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D3F-ED4C-8DFA-B75DFADA6497}"/>
              </c:ext>
            </c:extLst>
          </c:dPt>
          <c:dPt>
            <c:idx val="6"/>
            <c:invertIfNegative val="0"/>
            <c:bubble3D val="0"/>
            <c:spPr>
              <a:solidFill>
                <a:srgbClr val="0071A1"/>
              </a:solidFill>
              <a:ln>
                <a:noFill/>
              </a:ln>
              <a:effectLst/>
            </c:spPr>
            <c:extLst>
              <c:ext xmlns:c16="http://schemas.microsoft.com/office/drawing/2014/chart" uri="{C3380CC4-5D6E-409C-BE32-E72D297353CC}">
                <c16:uniqueId val="{00000003-AD3F-ED4C-8DFA-B75DFADA6497}"/>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AD3F-ED4C-8DFA-B75DFADA6497}"/>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D71D-234A-BC86-2AD23DDF53C1}"/>
              </c:ext>
            </c:extLst>
          </c:dPt>
          <c:dPt>
            <c:idx val="6"/>
            <c:invertIfNegative val="0"/>
            <c:bubble3D val="0"/>
            <c:spPr>
              <a:solidFill>
                <a:srgbClr val="0071A1"/>
              </a:solidFill>
              <a:ln>
                <a:noFill/>
              </a:ln>
              <a:effectLst/>
            </c:spPr>
            <c:extLst>
              <c:ext xmlns:c16="http://schemas.microsoft.com/office/drawing/2014/chart" uri="{C3380CC4-5D6E-409C-BE32-E72D297353CC}">
                <c16:uniqueId val="{00000003-D71D-234A-BC86-2AD23DDF53C1}"/>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0.9375</c:v>
                </c:pt>
                <c:pt idx="1">
                  <c:v>0.0625</c:v>
                </c:pt>
                <c:pt idx="2">
                  <c:v>0.0</c:v>
                </c:pt>
              </c:numCache>
            </c:numRef>
          </c:val>
          <c:extLst>
            <c:ext xmlns:c16="http://schemas.microsoft.com/office/drawing/2014/chart" uri="{C3380CC4-5D6E-409C-BE32-E72D297353CC}">
              <c16:uniqueId val="{00000004-D71D-234A-BC86-2AD23DDF53C1}"/>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A45C-A94C-9432-B280276FEA48}"/>
              </c:ext>
            </c:extLst>
          </c:dPt>
          <c:dPt>
            <c:idx val="6"/>
            <c:invertIfNegative val="0"/>
            <c:bubble3D val="0"/>
            <c:spPr>
              <a:solidFill>
                <a:srgbClr val="0071A1"/>
              </a:solidFill>
              <a:ln>
                <a:noFill/>
              </a:ln>
              <a:effectLst/>
            </c:spPr>
            <c:extLst>
              <c:ext xmlns:c16="http://schemas.microsoft.com/office/drawing/2014/chart" uri="{C3380CC4-5D6E-409C-BE32-E72D297353CC}">
                <c16:uniqueId val="{00000003-A45C-A94C-9432-B280276FEA4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1.0</c:v>
                </c:pt>
                <c:pt idx="1">
                  <c:v>0.0</c:v>
                </c:pt>
                <c:pt idx="2">
                  <c:v>0.0</c:v>
                </c:pt>
              </c:numCache>
            </c:numRef>
          </c:val>
          <c:extLst>
            <c:ext xmlns:c16="http://schemas.microsoft.com/office/drawing/2014/chart" uri="{C3380CC4-5D6E-409C-BE32-E72D297353CC}">
              <c16:uniqueId val="{00000004-A45C-A94C-9432-B280276FEA48}"/>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E25-0047-A27B-2FF51A0B3603}"/>
              </c:ext>
            </c:extLst>
          </c:dPt>
          <c:dPt>
            <c:idx val="6"/>
            <c:invertIfNegative val="0"/>
            <c:bubble3D val="0"/>
            <c:spPr>
              <a:solidFill>
                <a:srgbClr val="0071A1"/>
              </a:solidFill>
              <a:ln>
                <a:noFill/>
              </a:ln>
              <a:effectLst/>
            </c:spPr>
            <c:extLst>
              <c:ext xmlns:c16="http://schemas.microsoft.com/office/drawing/2014/chart" uri="{C3380CC4-5D6E-409C-BE32-E72D297353CC}">
                <c16:uniqueId val="{00000003-2E25-0047-A27B-2FF51A0B360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0.8125</c:v>
                </c:pt>
                <c:pt idx="1">
                  <c:v>0.1875</c:v>
                </c:pt>
                <c:pt idx="2">
                  <c:v>0.0</c:v>
                </c:pt>
              </c:numCache>
            </c:numRef>
          </c:val>
          <c:extLst>
            <c:ext xmlns:c16="http://schemas.microsoft.com/office/drawing/2014/chart" uri="{C3380CC4-5D6E-409C-BE32-E72D297353CC}">
              <c16:uniqueId val="{00000004-2E25-0047-A27B-2FF51A0B3603}"/>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9D12-5F42-8C2E-EC79643BFFCC}"/>
              </c:ext>
            </c:extLst>
          </c:dPt>
          <c:dPt>
            <c:idx val="6"/>
            <c:invertIfNegative val="0"/>
            <c:bubble3D val="0"/>
            <c:spPr>
              <a:solidFill>
                <a:srgbClr val="0071A1"/>
              </a:solidFill>
              <a:ln>
                <a:noFill/>
              </a:ln>
              <a:effectLst/>
            </c:spPr>
            <c:extLst>
              <c:ext xmlns:c16="http://schemas.microsoft.com/office/drawing/2014/chart" uri="{C3380CC4-5D6E-409C-BE32-E72D297353CC}">
                <c16:uniqueId val="{00000003-9D12-5F42-8C2E-EC79643BFFCC}"/>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0.875</c:v>
                </c:pt>
                <c:pt idx="1">
                  <c:v>0.125</c:v>
                </c:pt>
                <c:pt idx="2">
                  <c:v>0.0</c:v>
                </c:pt>
              </c:numCache>
            </c:numRef>
          </c:val>
          <c:extLst>
            <c:ext xmlns:c16="http://schemas.microsoft.com/office/drawing/2014/chart" uri="{C3380CC4-5D6E-409C-BE32-E72D297353CC}">
              <c16:uniqueId val="{00000004-9D12-5F42-8C2E-EC79643BFFCC}"/>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4448-9A4E-8929-9AD71424034A}"/>
              </c:ext>
            </c:extLst>
          </c:dPt>
          <c:dPt>
            <c:idx val="6"/>
            <c:invertIfNegative val="0"/>
            <c:bubble3D val="0"/>
            <c:spPr>
              <a:solidFill>
                <a:srgbClr val="0071A1"/>
              </a:solidFill>
              <a:ln>
                <a:noFill/>
              </a:ln>
              <a:effectLst/>
            </c:spPr>
            <c:extLst>
              <c:ext xmlns:c16="http://schemas.microsoft.com/office/drawing/2014/chart" uri="{C3380CC4-5D6E-409C-BE32-E72D297353CC}">
                <c16:uniqueId val="{00000003-4448-9A4E-8929-9AD71424034A}"/>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Alla</c:v>
                </c:pt>
                <c:pt idx="1">
                  <c:v>Några</c:v>
                </c:pt>
                <c:pt idx="2">
                  <c:v>Ingen</c:v>
                </c:pt>
                <c:pt idx="3">
                  <c:v/>
                </c:pt>
                <c:pt idx="4">
                  <c:v/>
                </c:pt>
                <c:pt idx="5">
                  <c:v/>
                </c:pt>
              </c:strCache>
            </c:strRef>
          </c:cat>
          <c:val>
            <c:numRef>
              <c:f>Sheet1!$B$2:$B$4</c:f>
              <c:numCache>
                <c:formatCode>General</c:formatCode>
                <c:ptCount val="3"/>
                <c:pt idx="0">
                  <c:v>0.8666666666666667</c:v>
                </c:pt>
                <c:pt idx="1">
                  <c:v>0.1333333333333333</c:v>
                </c:pt>
                <c:pt idx="2">
                  <c:v>0.0</c:v>
                </c:pt>
              </c:numCache>
            </c:numRef>
          </c:val>
          <c:extLst>
            <c:ext xmlns:c16="http://schemas.microsoft.com/office/drawing/2014/chart" uri="{C3380CC4-5D6E-409C-BE32-E72D297353CC}">
              <c16:uniqueId val="{00000004-4448-9A4E-8929-9AD71424034A}"/>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2291-D34C-ABA3-2DD33F4A400E}"/>
              </c:ext>
            </c:extLst>
          </c:dPt>
          <c:dPt>
            <c:idx val="6"/>
            <c:invertIfNegative val="0"/>
            <c:bubble3D val="0"/>
            <c:spPr>
              <a:solidFill>
                <a:srgbClr val="0071A1"/>
              </a:solidFill>
              <a:ln>
                <a:noFill/>
              </a:ln>
              <a:effectLst/>
            </c:spPr>
            <c:extLst>
              <c:ext xmlns:c16="http://schemas.microsoft.com/office/drawing/2014/chart" uri="{C3380CC4-5D6E-409C-BE32-E72D297353CC}">
                <c16:uniqueId val="{00000003-2291-D34C-ABA3-2DD33F4A400E}"/>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Aldrig</c:v>
                </c:pt>
                <c:pt idx="1">
                  <c:v>Ibland</c:v>
                </c:pt>
                <c:pt idx="2">
                  <c:v>Ofta</c:v>
                </c:pt>
                <c:pt idx="3">
                  <c:v/>
                </c:pt>
                <c:pt idx="4">
                  <c:v/>
                </c:pt>
                <c:pt idx="5">
                  <c:v/>
                </c:pt>
              </c:strCache>
            </c:strRef>
          </c:cat>
          <c:val>
            <c:numRef>
              <c:f>Sheet1!$B$2:$B$4</c:f>
              <c:numCache>
                <c:formatCode>General</c:formatCode>
                <c:ptCount val="3"/>
                <c:pt idx="0">
                  <c:v>0.9333333333333332</c:v>
                </c:pt>
                <c:pt idx="1">
                  <c:v>0.0666666666666666</c:v>
                </c:pt>
                <c:pt idx="2">
                  <c:v>0.0</c:v>
                </c:pt>
              </c:numCache>
            </c:numRef>
          </c:val>
          <c:extLst>
            <c:ext xmlns:c16="http://schemas.microsoft.com/office/drawing/2014/chart" uri="{C3380CC4-5D6E-409C-BE32-E72D297353CC}">
              <c16:uniqueId val="{00000004-2291-D34C-ABA3-2DD33F4A400E}"/>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100A-C64F-9CF2-5A2D65D2A156}"/>
              </c:ext>
            </c:extLst>
          </c:dPt>
          <c:dPt>
            <c:idx val="6"/>
            <c:invertIfNegative val="0"/>
            <c:bubble3D val="0"/>
            <c:spPr>
              <a:solidFill>
                <a:srgbClr val="0071A1"/>
              </a:solidFill>
              <a:ln>
                <a:noFill/>
              </a:ln>
              <a:effectLst/>
            </c:spPr>
            <c:extLst>
              <c:ext xmlns:c16="http://schemas.microsoft.com/office/drawing/2014/chart" uri="{C3380CC4-5D6E-409C-BE32-E72D297353CC}">
                <c16:uniqueId val="{00000003-100A-C64F-9CF2-5A2D65D2A156}"/>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0.6153846153846154</c:v>
                </c:pt>
                <c:pt idx="1">
                  <c:v>0.0769230769230769</c:v>
                </c:pt>
                <c:pt idx="2">
                  <c:v>0.3076923076923077</c:v>
                </c:pt>
              </c:numCache>
            </c:numRef>
          </c:val>
          <c:extLst>
            <c:ext xmlns:c16="http://schemas.microsoft.com/office/drawing/2014/chart" uri="{C3380CC4-5D6E-409C-BE32-E72D297353CC}">
              <c16:uniqueId val="{00000004-100A-C64F-9CF2-5A2D65D2A156}"/>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5177856766719325E-2"/>
          <c:y val="0.15360596039506164"/>
          <c:w val="0.96636366273949792"/>
          <c:h val="0.41256454423680317"/>
        </c:manualLayout>
      </c:layout>
      <c:barChart>
        <c:barDir val="col"/>
        <c:grouping val="clustered"/>
        <c:varyColors val="0"/>
        <c:ser>
          <c:idx val="0"/>
          <c:order val="0"/>
          <c:tx>
            <c:strRef>
              <c:f>Sheet1!$B$1</c:f>
              <c:strCache>
                <c:ptCount val="1"/>
                <c:pt idx="0">
                  <c:v>2023</c:v>
                </c:pt>
              </c:strCache>
            </c:strRef>
          </c:tx>
          <c:spPr>
            <a:solidFill>
              <a:srgbClr val="0071A1"/>
            </a:solidFill>
            <a:ln>
              <a:noFill/>
            </a:ln>
            <a:effectLst/>
          </c:spPr>
          <c:invertIfNegative val="0"/>
          <c:dPt>
            <c:idx val="3"/>
            <c:invertIfNegative val="0"/>
            <c:bubble3D val="0"/>
            <c:spPr>
              <a:solidFill>
                <a:srgbClr val="0071A1"/>
              </a:solidFill>
              <a:ln>
                <a:noFill/>
              </a:ln>
              <a:effectLst/>
            </c:spPr>
            <c:extLst>
              <c:ext xmlns:c16="http://schemas.microsoft.com/office/drawing/2014/chart" uri="{C3380CC4-5D6E-409C-BE32-E72D297353CC}">
                <c16:uniqueId val="{00000001-6573-404A-A80C-B22F38B54972}"/>
              </c:ext>
            </c:extLst>
          </c:dPt>
          <c:dPt>
            <c:idx val="6"/>
            <c:invertIfNegative val="0"/>
            <c:bubble3D val="0"/>
            <c:spPr>
              <a:solidFill>
                <a:srgbClr val="0071A1"/>
              </a:solidFill>
              <a:ln>
                <a:noFill/>
              </a:ln>
              <a:effectLst/>
            </c:spPr>
            <c:extLst>
              <c:ext xmlns:c16="http://schemas.microsoft.com/office/drawing/2014/chart" uri="{C3380CC4-5D6E-409C-BE32-E72D297353CC}">
                <c16:uniqueId val="{00000003-6573-404A-A80C-B22F38B54972}"/>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Ja</c:v>
                </c:pt>
                <c:pt idx="1">
                  <c:v>Ibland</c:v>
                </c:pt>
                <c:pt idx="2">
                  <c:v>Nej</c:v>
                </c:pt>
                <c:pt idx="3">
                  <c:v/>
                </c:pt>
                <c:pt idx="4">
                  <c:v/>
                </c:pt>
                <c:pt idx="5">
                  <c:v/>
                </c:pt>
              </c:strCache>
            </c:strRef>
          </c:cat>
          <c:val>
            <c:numRef>
              <c:f>Sheet1!$B$2:$B$4</c:f>
              <c:numCache>
                <c:formatCode>General</c:formatCode>
                <c:ptCount val="3"/>
                <c:pt idx="0">
                  <c:v>0.9333333333333332</c:v>
                </c:pt>
                <c:pt idx="1">
                  <c:v>0.0666666666666666</c:v>
                </c:pt>
                <c:pt idx="2">
                  <c:v>0.0</c:v>
                </c:pt>
              </c:numCache>
            </c:numRef>
          </c:val>
          <c:extLst>
            <c:ext xmlns:c16="http://schemas.microsoft.com/office/drawing/2014/chart" uri="{C3380CC4-5D6E-409C-BE32-E72D297353CC}">
              <c16:uniqueId val="{00000004-6573-404A-A80C-B22F38B54972}"/>
            </c:ext>
          </c:extLst>
        </c:ser>
        <c:dLbls>
          <c:showLegendKey val="0"/>
          <c:showVal val="0"/>
          <c:showCatName val="0"/>
          <c:showSerName val="0"/>
          <c:showPercent val="0"/>
          <c:showBubbleSize val="0"/>
        </c:dLbls>
        <c:gapWidth val="55"/>
        <c:axId val="494139871"/>
        <c:axId val="494286031"/>
      </c:barChart>
      <c:catAx>
        <c:axId val="494139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crossAx val="494286031"/>
        <c:crosses val="autoZero"/>
        <c:auto val="1"/>
        <c:lblAlgn val="ctr"/>
        <c:lblOffset val="100"/>
        <c:noMultiLvlLbl val="0"/>
      </c:catAx>
      <c:valAx>
        <c:axId val="49428603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Univers LT Std 55" panose="020B0603020202020204" pitchFamily="34" charset="0"/>
                <a:ea typeface="+mn-ea"/>
                <a:cs typeface="+mn-cs"/>
              </a:defRPr>
            </a:pPr>
            <a:endParaRPr lang="sv-SE"/>
          </a:p>
        </c:txPr>
        <c:crossAx val="494139871"/>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Univers LT Std 55" panose="020B0603020202020204" pitchFamily="34" charset="0"/>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C99F5C-CBF5-DF46-A547-7E4FFE295152}" type="datetimeFigureOut">
              <a:rPr lang="sv-SE"/>
              <a:t>2023-11-29</a:t>
            </a:fld>
            <a:endParaRPr lang="sv-SE"/>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A202B6-01B5-D644-AEF6-2AC400292CD8}" type="slidenum">
              <a:rPr/>
              <a:t>‹#›</a:t>
            </a:fld>
            <a:endParaRPr lang="sv-SE"/>
          </a:p>
        </p:txBody>
      </p:sp>
    </p:spTree>
    <p:extLst>
      <p:ext uri="{BB962C8B-B14F-4D97-AF65-F5344CB8AC3E}">
        <p14:creationId xmlns:p14="http://schemas.microsoft.com/office/powerpoint/2010/main" val="101404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2</a:t>
            </a:fld>
            <a:endParaRPr lang="sv-SE"/>
          </a:p>
        </p:txBody>
      </p:sp>
    </p:spTree>
    <p:extLst>
      <p:ext uri="{BB962C8B-B14F-4D97-AF65-F5344CB8AC3E}">
        <p14:creationId xmlns:p14="http://schemas.microsoft.com/office/powerpoint/2010/main" val="1548649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21A202B6-01B5-D644-AEF6-2AC400292CD8}" type="slidenum">
              <a:rPr/>
              <a:t>3</a:t>
            </a:fld>
            <a:endParaRPr lang="sv-SE"/>
          </a:p>
        </p:txBody>
      </p:sp>
    </p:spTree>
    <p:extLst>
      <p:ext uri="{BB962C8B-B14F-4D97-AF65-F5344CB8AC3E}">
        <p14:creationId xmlns:p14="http://schemas.microsoft.com/office/powerpoint/2010/main" val="4070944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AE478E9F-EA97-584B-A2E9-A3C9F49DCB73}"/>
              </a:ext>
            </a:extLst>
          </p:cNvPr>
          <p:cNvSpPr>
            <a:spLocks noGrp="1"/>
          </p:cNvSpPr>
          <p:nvPr>
            <p:ph type="title"/>
          </p:nvPr>
        </p:nvSpPr>
        <p:spPr/>
        <p:txBody>
          <a:bodyPr/>
          <a:lstStyle/>
          <a:p>
            <a:r>
              <a:rPr lang="en-US" dirty="0"/>
              <a:t>Click to edit Master title style</a:t>
            </a:r>
            <a:endParaRPr lang="sv-SE" dirty="0"/>
          </a:p>
        </p:txBody>
      </p:sp>
      <p:sp>
        <p:nvSpPr>
          <p:cNvPr id="15" name="Slide Number Placeholder 14">
            <a:extLst>
              <a:ext uri="{FF2B5EF4-FFF2-40B4-BE49-F238E27FC236}">
                <a16:creationId xmlns:a16="http://schemas.microsoft.com/office/drawing/2014/main" id="{D44DBCCD-EA1F-1546-9FCF-0E871F458856}"/>
              </a:ext>
            </a:extLst>
          </p:cNvPr>
          <p:cNvSpPr>
            <a:spLocks noGrp="1"/>
          </p:cNvSpPr>
          <p:nvPr>
            <p:ph type="sldNum" sz="quarter" idx="11"/>
          </p:nvPr>
        </p:nvSpPr>
        <p:spPr>
          <a:xfrm>
            <a:off x="2792760" y="6356352"/>
            <a:ext cx="2228850" cy="365125"/>
          </a:xfrm>
        </p:spPr>
        <p:txBody>
          <a:bodyPr/>
          <a:lstStyle/>
          <a:p>
            <a:fld id="{35DC3D6C-A556-0D48-B15A-DD8A2D5F88FC}"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8623" y="735981"/>
            <a:ext cx="8543925" cy="26333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3D6C-A556-0D48-B15A-DD8A2D5F88FC}" type="slidenum">
              <a:rPr/>
              <a:t>‹#›</a:t>
            </a:fld>
            <a:endParaRPr lang="sv-SE"/>
          </a:p>
        </p:txBody>
      </p:sp>
    </p:spTree>
    <p:extLst>
      <p:ext uri="{BB962C8B-B14F-4D97-AF65-F5344CB8AC3E}">
        <p14:creationId xmlns:p14="http://schemas.microsoft.com/office/powerpoint/2010/main" val="946732147"/>
      </p:ext>
    </p:extLst>
  </p:cSld>
  <p:clrMap bg1="lt1" tx1="dk1" bg2="lt2" tx2="dk2" accent1="accent1" accent2="accent2" accent3="accent3" accent4="accent4" accent5="accent5" accent6="accent6" hlink="hlink" folHlink="folHlink"/>
  <p:sldLayoutIdLst>
    <p:sldLayoutId id="2147483661" r:id="rId1"/>
    <p:sldLayoutId id="2147483667" r:id="rId2"/>
  </p:sldLayoutIdLst>
  <p:hf hdr="0" dt="0"/>
  <p:txStyles>
    <p:titleStyle>
      <a:lvl1pPr algn="l" defTabSz="914400" rtl="0" eaLnBrk="1" latinLnBrk="0" hangingPunct="1">
        <a:lnSpc>
          <a:spcPct val="90000"/>
        </a:lnSpc>
        <a:spcBef>
          <a:spcPct val="0"/>
        </a:spcBef>
        <a:buNone/>
        <a:defRPr sz="2000" b="1" i="0" kern="1200">
          <a:solidFill>
            <a:schemeClr val="tx1"/>
          </a:solidFill>
          <a:latin typeface="Arial Black" panose="020B0604020202020204" pitchFamily="34" charset="0"/>
          <a:ea typeface="+mj-ea"/>
          <a:cs typeface="Arial Black"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824156" y="2492896"/>
            <a:ext cx="8248508" cy="59144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Avlösarservice</a:t>
            </a:r>
            <a:endParaRPr lang="sv-SE" sz="2400" b="1" kern="0" dirty="0">
              <a:solidFill>
                <a:srgbClr val="231F20"/>
              </a:solidFill>
              <a:latin typeface="Arial Black" charset="0"/>
              <a:ea typeface="Arial Black" charset="0"/>
              <a:cs typeface="Arial Black" charset="0"/>
            </a:endParaRPr>
          </a:p>
        </p:txBody>
      </p:sp>
      <p:sp>
        <p:nvSpPr>
          <p:cNvPr id="16" name="Underrubrik 2">
            <a:extLst>
              <a:ext uri="{FF2B5EF4-FFF2-40B4-BE49-F238E27FC236}">
                <a16:creationId xmlns:a16="http://schemas.microsoft.com/office/drawing/2014/main" id="{378DBFEB-4C66-B04B-A4CE-5988880B2B2C}"/>
              </a:ext>
            </a:extLst>
          </p:cNvPr>
          <p:cNvSpPr txBox="1">
            <a:spLocks/>
          </p:cNvSpPr>
          <p:nvPr/>
        </p:nvSpPr>
        <p:spPr bwMode="auto">
          <a:xfrm>
            <a:off x="837646" y="3342312"/>
            <a:ext cx="7571738" cy="145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noProof="1">
                <a:solidFill>
                  <a:srgbClr val="231F20"/>
                </a:solidFill>
                <a:latin typeface="Arial Black" charset="0"/>
                <a:ea typeface="Arial Black" charset="0"/>
                <a:cs typeface="Arial Black" charset="0"/>
              </a:rPr>
              <a:t>Göteborg, Avlösarservice Centrum</a:t>
            </a:r>
            <a:endParaRPr lang="sv-SE" sz="2000" b="1" kern="0" dirty="0">
              <a:solidFill>
                <a:srgbClr val="231F20"/>
              </a:solidFill>
              <a:latin typeface="Arial Black" charset="0"/>
              <a:ea typeface="Arial Black" charset="0"/>
              <a:cs typeface="Arial Black" charset="0"/>
            </a:endParaRPr>
          </a:p>
        </p:txBody>
      </p:sp>
      <p:pic>
        <p:nvPicPr>
          <p:cNvPr id="7" name="Picture 4">
            <a:extLst>
              <a:ext uri="{FF2B5EF4-FFF2-40B4-BE49-F238E27FC236}">
                <a16:creationId xmlns:a16="http://schemas.microsoft.com/office/drawing/2014/main" id="{103FEA5F-FD89-3B48-8C0B-BB314FEAD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4728" y="188640"/>
            <a:ext cx="778618" cy="693568"/>
          </a:xfrm>
          <a:prstGeom prst="rect">
            <a:avLst/>
          </a:prstGeom>
        </p:spPr>
      </p:pic>
      <p:pic>
        <p:nvPicPr>
          <p:cNvPr id="3" name="Bildobjekt 2">
            <a:extLst>
              <a:ext uri="{FF2B5EF4-FFF2-40B4-BE49-F238E27FC236}">
                <a16:creationId xmlns:a16="http://schemas.microsoft.com/office/drawing/2014/main" id="{E9670B28-CA72-21DE-2802-642FE4F7C4EF}"/>
              </a:ext>
            </a:extLst>
          </p:cNvPr>
          <p:cNvPicPr>
            <a:picLocks noChangeAspect="1"/>
          </p:cNvPicPr>
          <p:nvPr/>
        </p:nvPicPr>
        <p:blipFill>
          <a:blip r:embed="rId3"/>
          <a:srcRect t="30736" b="30736"/>
          <a:stretch/>
        </p:blipFill>
        <p:spPr>
          <a:xfrm>
            <a:off x="547042" y="260648"/>
            <a:ext cx="1800200" cy="693568"/>
          </a:xfrm>
          <a:prstGeom prst="rect">
            <a:avLst/>
          </a:prstGeom>
        </p:spPr>
      </p:pic>
    </p:spTree>
    <p:extLst>
      <p:ext uri="{BB962C8B-B14F-4D97-AF65-F5344CB8AC3E}">
        <p14:creationId xmlns:p14="http://schemas.microsoft.com/office/powerpoint/2010/main" val="1020854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från avlösarservice om dig?</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Centrum</a:t>
            </a:r>
          </a:p>
        </p:txBody>
      </p:sp>
      <p:sp>
        <p:nvSpPr>
          <p:cNvPr id="9" name="textruta 8">
            <a:extLst>
              <a:ext uri="{FF2B5EF4-FFF2-40B4-BE49-F238E27FC236}">
                <a16:creationId xmlns:a16="http://schemas.microsoft.com/office/drawing/2014/main" id="{6F5198E8-A645-0E4D-AB20-6B17A49E994C}"/>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B5C42123-C7F5-86DC-AE17-109565859C5C}"/>
              </a:ext>
            </a:extLst>
          </p:cNvPr>
          <p:cNvGraphicFramePr>
            <a:graphicFrameLocks noGrp="1"/>
          </p:cNvGraphicFramePr>
          <p:nvPr>
            <p:extLst>
              <p:ext uri="{D42A27DB-BD31-4B8C-83A1-F6EECF244321}">
                <p14:modId xmlns:p14="http://schemas.microsoft.com/office/powerpoint/2010/main" val="390039248"/>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Centrum</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36</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2119449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11</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från avlösarservice med dig så att du förstår vad de menar?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Centrum</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3363"/>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16</a:t>
            </a:r>
          </a:p>
        </p:txBody>
      </p:sp>
      <p:graphicFrame>
        <p:nvGraphicFramePr>
          <p:cNvPr id="2" name="Diagram 1">
            <a:extLst>
              <a:ext uri="{FF2B5EF4-FFF2-40B4-BE49-F238E27FC236}">
                <a16:creationId xmlns:a16="http://schemas.microsoft.com/office/drawing/2014/main" id="{2EC27BCB-712C-898F-910B-01A6BEA8694C}"/>
              </a:ext>
            </a:extLst>
          </p:cNvPr>
          <p:cNvGraphicFramePr/>
          <p:nvPr>
            <p:extLst>
              <p:ext uri="{D42A27DB-BD31-4B8C-83A1-F6EECF244321}">
                <p14:modId xmlns:p14="http://schemas.microsoft.com/office/powerpoint/2010/main" val="467078248"/>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7059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Pratar personalen från avlösarservice med dig så att du förstår vad de menar?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Centrum</a:t>
            </a:r>
          </a:p>
        </p:txBody>
      </p:sp>
      <p:sp>
        <p:nvSpPr>
          <p:cNvPr id="9" name="textruta 8">
            <a:extLst>
              <a:ext uri="{FF2B5EF4-FFF2-40B4-BE49-F238E27FC236}">
                <a16:creationId xmlns:a16="http://schemas.microsoft.com/office/drawing/2014/main" id="{D2C95FFD-D2D4-E044-ADF9-71BCC68C6433}"/>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5253B4C-CDAF-E109-38D2-4D21BDFDF2D6}"/>
              </a:ext>
            </a:extLst>
          </p:cNvPr>
          <p:cNvGraphicFramePr>
            <a:graphicFrameLocks noGrp="1"/>
          </p:cNvGraphicFramePr>
          <p:nvPr>
            <p:extLst>
              <p:ext uri="{D42A27DB-BD31-4B8C-83A1-F6EECF244321}">
                <p14:modId xmlns:p14="http://schemas.microsoft.com/office/powerpoint/2010/main" val="1139866965"/>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Centrum</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81 %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19 %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174720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13</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från avlösarservice vad du säger?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Centrum</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16</a:t>
            </a:r>
          </a:p>
        </p:txBody>
      </p:sp>
      <p:graphicFrame>
        <p:nvGraphicFramePr>
          <p:cNvPr id="2" name="Diagram 1">
            <a:extLst>
              <a:ext uri="{FF2B5EF4-FFF2-40B4-BE49-F238E27FC236}">
                <a16:creationId xmlns:a16="http://schemas.microsoft.com/office/drawing/2014/main" id="{2A5F65CA-FE12-08F4-6932-45DE610572FD}"/>
              </a:ext>
            </a:extLst>
          </p:cNvPr>
          <p:cNvGraphicFramePr/>
          <p:nvPr>
            <p:extLst>
              <p:ext uri="{D42A27DB-BD31-4B8C-83A1-F6EECF244321}">
                <p14:modId xmlns:p14="http://schemas.microsoft.com/office/powerpoint/2010/main" val="3784100717"/>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7876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Förstår personalen från avlösarservice vad du säger?</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Centrum</a:t>
            </a:r>
          </a:p>
        </p:txBody>
      </p:sp>
      <p:sp>
        <p:nvSpPr>
          <p:cNvPr id="9" name="textruta 8">
            <a:extLst>
              <a:ext uri="{FF2B5EF4-FFF2-40B4-BE49-F238E27FC236}">
                <a16:creationId xmlns:a16="http://schemas.microsoft.com/office/drawing/2014/main" id="{9D39D496-B4E3-2544-8A33-302F905DC8E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426B8982-C14E-6BF0-9A53-D42A5DD487A3}"/>
              </a:ext>
            </a:extLst>
          </p:cNvPr>
          <p:cNvGraphicFramePr>
            <a:graphicFrameLocks noGrp="1"/>
          </p:cNvGraphicFramePr>
          <p:nvPr>
            <p:extLst>
              <p:ext uri="{D42A27DB-BD31-4B8C-83A1-F6EECF244321}">
                <p14:modId xmlns:p14="http://schemas.microsoft.com/office/powerpoint/2010/main" val="2976791647"/>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Centrum</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354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15</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Centrum</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15</a:t>
            </a:r>
          </a:p>
        </p:txBody>
      </p:sp>
      <p:graphicFrame>
        <p:nvGraphicFramePr>
          <p:cNvPr id="2" name="Diagram 1">
            <a:extLst>
              <a:ext uri="{FF2B5EF4-FFF2-40B4-BE49-F238E27FC236}">
                <a16:creationId xmlns:a16="http://schemas.microsoft.com/office/drawing/2014/main" id="{B687189B-8FBF-86F2-5742-36B9F42B01F7}"/>
              </a:ext>
            </a:extLst>
          </p:cNvPr>
          <p:cNvGraphicFramePr/>
          <p:nvPr>
            <p:extLst>
              <p:ext uri="{D42A27DB-BD31-4B8C-83A1-F6EECF244321}">
                <p14:modId xmlns:p14="http://schemas.microsoft.com/office/powerpoint/2010/main" val="274166974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0084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Känner du dig trygg med personalen från avlösarservice?</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Centrum</a:t>
            </a:r>
          </a:p>
        </p:txBody>
      </p:sp>
      <p:sp>
        <p:nvSpPr>
          <p:cNvPr id="9" name="textruta 8">
            <a:extLst>
              <a:ext uri="{FF2B5EF4-FFF2-40B4-BE49-F238E27FC236}">
                <a16:creationId xmlns:a16="http://schemas.microsoft.com/office/drawing/2014/main" id="{B0B15225-5405-EC4D-B5DA-3F05562A90A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21640B9-3DB0-CD57-5AFB-9F189F7FFC44}"/>
              </a:ext>
            </a:extLst>
          </p:cNvPr>
          <p:cNvGraphicFramePr>
            <a:graphicFrameLocks noGrp="1"/>
          </p:cNvGraphicFramePr>
          <p:nvPr>
            <p:extLst>
              <p:ext uri="{D42A27DB-BD31-4B8C-83A1-F6EECF244321}">
                <p14:modId xmlns:p14="http://schemas.microsoft.com/office/powerpoint/2010/main" val="1339462243"/>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Centrum</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36</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Alla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87 %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Några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13 %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Ingen</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467893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17</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någon/något när du är med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Centrum</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15</a:t>
            </a:r>
          </a:p>
        </p:txBody>
      </p:sp>
      <p:graphicFrame>
        <p:nvGraphicFramePr>
          <p:cNvPr id="2" name="Diagram 1">
            <a:extLst>
              <a:ext uri="{FF2B5EF4-FFF2-40B4-BE49-F238E27FC236}">
                <a16:creationId xmlns:a16="http://schemas.microsoft.com/office/drawing/2014/main" id="{D5C2DC97-400E-F56E-A080-13322030EAC7}"/>
              </a:ext>
            </a:extLst>
          </p:cNvPr>
          <p:cNvGraphicFramePr/>
          <p:nvPr>
            <p:extLst>
              <p:ext uri="{D42A27DB-BD31-4B8C-83A1-F6EECF244321}">
                <p14:modId xmlns:p14="http://schemas.microsoft.com/office/powerpoint/2010/main" val="258177394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9097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du rädd för någon/något när du är med personalen från avlösarservice?</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Centrum</a:t>
            </a:r>
          </a:p>
        </p:txBody>
      </p:sp>
      <p:sp>
        <p:nvSpPr>
          <p:cNvPr id="9" name="textruta 8">
            <a:extLst>
              <a:ext uri="{FF2B5EF4-FFF2-40B4-BE49-F238E27FC236}">
                <a16:creationId xmlns:a16="http://schemas.microsoft.com/office/drawing/2014/main" id="{8FCF4369-4F4C-534B-96D8-44C0F4A308F5}"/>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2A122A3D-A02D-FB6D-105A-13AA6B61B292}"/>
              </a:ext>
            </a:extLst>
          </p:cNvPr>
          <p:cNvGraphicFramePr>
            <a:graphicFrameLocks noGrp="1"/>
          </p:cNvGraphicFramePr>
          <p:nvPr>
            <p:extLst>
              <p:ext uri="{D42A27DB-BD31-4B8C-83A1-F6EECF244321}">
                <p14:modId xmlns:p14="http://schemas.microsoft.com/office/powerpoint/2010/main" val="2793520310"/>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Centrum</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37</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Aldrig</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86 %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14 %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Ofta</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4052362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19</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när du är med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Centrum</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13</a:t>
            </a:r>
          </a:p>
        </p:txBody>
      </p:sp>
      <p:graphicFrame>
        <p:nvGraphicFramePr>
          <p:cNvPr id="2" name="Diagram 1">
            <a:extLst>
              <a:ext uri="{FF2B5EF4-FFF2-40B4-BE49-F238E27FC236}">
                <a16:creationId xmlns:a16="http://schemas.microsoft.com/office/drawing/2014/main" id="{23966F43-036B-5372-7535-C084ACC2DEF9}"/>
              </a:ext>
            </a:extLst>
          </p:cNvPr>
          <p:cNvGraphicFramePr/>
          <p:nvPr>
            <p:extLst>
              <p:ext uri="{D42A27DB-BD31-4B8C-83A1-F6EECF244321}">
                <p14:modId xmlns:p14="http://schemas.microsoft.com/office/powerpoint/2010/main" val="1956070893"/>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01437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2</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Bakgrund</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6"/>
            <a:ext cx="7910996" cy="10208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har hanterats av analysföretaget Enkätfabriken på uppdrag förvaltningen för funktionsstöd i Göteborgs stad.</a:t>
            </a:r>
          </a:p>
          <a:p>
            <a:r>
              <a:rPr lang="sv-SE" sz="1100" dirty="0">
                <a:solidFill>
                  <a:srgbClr val="231F20"/>
                </a:solidFill>
              </a:rPr>
              <a:t> </a:t>
            </a:r>
          </a:p>
          <a:p>
            <a:r>
              <a:rPr lang="sv-SE" sz="1100" dirty="0">
                <a:solidFill>
                  <a:srgbClr val="231F20"/>
                </a:solidFill>
              </a:rPr>
              <a:t>Denna rapport gäller: Avlösarservice</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1" y="2044322"/>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Tillvägagångssätt</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69" y="2447099"/>
            <a:ext cx="7910995" cy="10208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1100" dirty="0">
                <a:solidFill>
                  <a:srgbClr val="231F20"/>
                </a:solidFill>
              </a:rPr>
              <a:t>Undersökningen genomförs huvudsakligen genom en webbenkät med unika inloggningskoder för varje brukare. Det innebär att en brukare enbart kan svara på respektive enkät en gång, vilket är en förutsättning för att resultat och svarsfrekvens ska vara korrekt. Varje enhet har fått en uppsättning unika koder som de sedan distribuerat till brukarna på den aktuella enheten.</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0" y="3605100"/>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Svarsfrekvens</a:t>
            </a:r>
            <a:endParaRPr lang="sv-SE" sz="2000" b="1" kern="0" dirty="0">
              <a:solidFill>
                <a:srgbClr val="231F20"/>
              </a:solidFill>
              <a:latin typeface="Arial Black" charset="0"/>
              <a:ea typeface="Arial Black" charset="0"/>
              <a:cs typeface="Arial Black" charset="0"/>
            </a:endParaRP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69" y="4007879"/>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en-US" sz="1100" dirty="0" err="1">
                <a:solidFill>
                  <a:srgbClr val="231F20"/>
                </a:solidFill>
              </a:rPr>
              <a:t>Antal</a:t>
            </a:r>
            <a:r>
              <a:rPr lang="en-US" sz="1100" dirty="0">
                <a:solidFill>
                  <a:srgbClr val="231F20"/>
                </a:solidFill>
              </a:rPr>
              <a:t> </a:t>
            </a:r>
            <a:r>
              <a:rPr lang="en-US" sz="1100" dirty="0" err="1">
                <a:solidFill>
                  <a:srgbClr val="231F20"/>
                </a:solidFill>
              </a:rPr>
              <a:t>brukare</a:t>
            </a:r>
            <a:r>
              <a:rPr lang="en-US" sz="1100" dirty="0">
                <a:solidFill>
                  <a:srgbClr val="231F20"/>
                </a:solidFill>
              </a:rPr>
              <a:t> som ingick i målgruppen för enkäten var 71. Totalt sett har 16 svar inkommit. Det innebär att svarsfrekvensen är 23 </a:t>
            </a:r>
            <a:r>
              <a:rPr lang="en-US" sz="1100" dirty="0" err="1">
                <a:solidFill>
                  <a:srgbClr val="231F20"/>
                </a:solidFill>
              </a:rPr>
              <a:t>procent</a:t>
            </a:r>
            <a:r>
              <a:rPr lang="en-US" sz="1100" dirty="0">
                <a:solidFill>
                  <a:srgbClr val="231F20"/>
                </a:solidFill>
              </a:rPr>
              <a:t>. </a:t>
            </a:r>
            <a:r>
              <a:rPr lang="sv-SE" sz="1100" dirty="0">
                <a:solidFill>
                  <a:srgbClr val="231F20"/>
                </a:solidFill>
              </a:rPr>
              <a:t>Resultat visas inte för frågor med färre än fem svar. En låg svarsfrekvens eller ett litet antal deltagare i undersökningen innebär att resultaten ska tolkas med försiktighet. </a:t>
            </a:r>
          </a:p>
          <a:p>
            <a:endParaRPr lang="en-US" sz="1100" dirty="0">
              <a:solidFill>
                <a:srgbClr val="231F20"/>
              </a:solidFill>
            </a:endParaRPr>
          </a:p>
          <a:p>
            <a:endParaRPr lang="en-US" sz="1100" dirty="0">
              <a:solidFill>
                <a:srgbClr val="231F20"/>
              </a:solidFill>
            </a:endParaRPr>
          </a:p>
        </p:txBody>
      </p:sp>
      <p:sp>
        <p:nvSpPr>
          <p:cNvPr id="11" name="textruta 10">
            <a:extLst>
              <a:ext uri="{FF2B5EF4-FFF2-40B4-BE49-F238E27FC236}">
                <a16:creationId xmlns:a16="http://schemas.microsoft.com/office/drawing/2014/main" id="{C15D4797-41C1-3F49-B223-9EE38C52EF84}"/>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Centrum</a:t>
            </a:r>
          </a:p>
        </p:txBody>
      </p:sp>
    </p:spTree>
    <p:extLst>
      <p:ext uri="{BB962C8B-B14F-4D97-AF65-F5344CB8AC3E}">
        <p14:creationId xmlns:p14="http://schemas.microsoft.com/office/powerpoint/2010/main" val="1587810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20</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Vet du vem du ska prata med om något är dåligt när du är med personalen från avlösarservice?</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Centrum</a:t>
            </a:r>
          </a:p>
        </p:txBody>
      </p:sp>
      <p:sp>
        <p:nvSpPr>
          <p:cNvPr id="9" name="textruta 8">
            <a:extLst>
              <a:ext uri="{FF2B5EF4-FFF2-40B4-BE49-F238E27FC236}">
                <a16:creationId xmlns:a16="http://schemas.microsoft.com/office/drawing/2014/main" id="{761B1DE5-6395-9E41-9167-F7CC7E5C0BBF}"/>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CABB7DFF-B35C-839B-CA0A-BC58C34BA1B7}"/>
              </a:ext>
            </a:extLst>
          </p:cNvPr>
          <p:cNvGraphicFramePr>
            <a:graphicFrameLocks noGrp="1"/>
          </p:cNvGraphicFramePr>
          <p:nvPr>
            <p:extLst>
              <p:ext uri="{D42A27DB-BD31-4B8C-83A1-F6EECF244321}">
                <p14:modId xmlns:p14="http://schemas.microsoft.com/office/powerpoint/2010/main" val="3241205768"/>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Centrum</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34</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62 %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68 %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8 %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31 %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106042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21</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med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Centrum</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15</a:t>
            </a:r>
          </a:p>
        </p:txBody>
      </p:sp>
      <p:graphicFrame>
        <p:nvGraphicFramePr>
          <p:cNvPr id="2" name="Diagram 1">
            <a:extLst>
              <a:ext uri="{FF2B5EF4-FFF2-40B4-BE49-F238E27FC236}">
                <a16:creationId xmlns:a16="http://schemas.microsoft.com/office/drawing/2014/main" id="{409A15EF-E3FB-201F-E8FC-3032EAAF3C5B}"/>
              </a:ext>
            </a:extLst>
          </p:cNvPr>
          <p:cNvGraphicFramePr/>
          <p:nvPr>
            <p:extLst>
              <p:ext uri="{D42A27DB-BD31-4B8C-83A1-F6EECF244321}">
                <p14:modId xmlns:p14="http://schemas.microsoft.com/office/powerpoint/2010/main" val="2096119475"/>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440029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22</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Trivs du med personalen från avlösarservice?</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Centrum</a:t>
            </a:r>
          </a:p>
        </p:txBody>
      </p:sp>
      <p:sp>
        <p:nvSpPr>
          <p:cNvPr id="9" name="textruta 8">
            <a:extLst>
              <a:ext uri="{FF2B5EF4-FFF2-40B4-BE49-F238E27FC236}">
                <a16:creationId xmlns:a16="http://schemas.microsoft.com/office/drawing/2014/main" id="{F032D80B-29C9-3347-9B91-D4D7723D5C70}"/>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E1B4BFC2-3CE7-F37E-091C-4BA9C46D9A12}"/>
              </a:ext>
            </a:extLst>
          </p:cNvPr>
          <p:cNvGraphicFramePr>
            <a:graphicFrameLocks noGrp="1"/>
          </p:cNvGraphicFramePr>
          <p:nvPr>
            <p:extLst>
              <p:ext uri="{D42A27DB-BD31-4B8C-83A1-F6EECF244321}">
                <p14:modId xmlns:p14="http://schemas.microsoft.com/office/powerpoint/2010/main" val="1364548489"/>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Centrum</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35</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7 %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9 %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3 %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7598736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23</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personalen från avlösarservice snälla?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Centrum</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15</a:t>
            </a:r>
          </a:p>
        </p:txBody>
      </p:sp>
      <p:graphicFrame>
        <p:nvGraphicFramePr>
          <p:cNvPr id="2" name="Diagram 1">
            <a:extLst>
              <a:ext uri="{FF2B5EF4-FFF2-40B4-BE49-F238E27FC236}">
                <a16:creationId xmlns:a16="http://schemas.microsoft.com/office/drawing/2014/main" id="{3578BBC1-ED96-59EE-1F82-47DFB4B4287A}"/>
              </a:ext>
            </a:extLst>
          </p:cNvPr>
          <p:cNvGraphicFramePr/>
          <p:nvPr>
            <p:extLst>
              <p:ext uri="{D42A27DB-BD31-4B8C-83A1-F6EECF244321}">
                <p14:modId xmlns:p14="http://schemas.microsoft.com/office/powerpoint/2010/main" val="2870766060"/>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5462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24</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Är personalen från avlösarservice snälla?</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Centrum</a:t>
            </a:r>
          </a:p>
        </p:txBody>
      </p:sp>
      <p:sp>
        <p:nvSpPr>
          <p:cNvPr id="9" name="textruta 8">
            <a:extLst>
              <a:ext uri="{FF2B5EF4-FFF2-40B4-BE49-F238E27FC236}">
                <a16:creationId xmlns:a16="http://schemas.microsoft.com/office/drawing/2014/main" id="{E9B915A2-2ED8-F545-87AE-D2BAC493CC53}"/>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2BCC48AC-E2E0-D181-E43B-00BEFC2F1D97}"/>
              </a:ext>
            </a:extLst>
          </p:cNvPr>
          <p:cNvGraphicFramePr>
            <a:graphicFrameLocks noGrp="1"/>
          </p:cNvGraphicFramePr>
          <p:nvPr>
            <p:extLst>
              <p:ext uri="{D42A27DB-BD31-4B8C-83A1-F6EECF244321}">
                <p14:modId xmlns:p14="http://schemas.microsoft.com/office/powerpoint/2010/main" val="1324865743"/>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Centrum</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37</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100 %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95 %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3565640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2792760" y="6356352"/>
            <a:ext cx="2228850" cy="365125"/>
          </a:xfrm>
        </p:spPr>
        <p:txBody>
          <a:bodyPr/>
          <a:lstStyle/>
          <a:p>
            <a:fld id="{35DC3D6C-A556-0D48-B15A-DD8A2D5F88FC}" type="slidenum">
              <a:rPr lang="sv-SE">
                <a:latin typeface="Calibri" panose="020F0502020204030204" pitchFamily="34" charset="0"/>
                <a:ea typeface="Arial" charset="0"/>
                <a:cs typeface="Calibri" panose="020F0502020204030204" pitchFamily="34" charset="0"/>
              </a:rPr>
              <a:t>3</a:t>
            </a:fld>
            <a:endParaRPr lang="sv-SE" dirty="0">
              <a:latin typeface="Calibri" panose="020F0502020204030204" pitchFamily="34" charset="0"/>
              <a:ea typeface="Arial" charset="0"/>
              <a:cs typeface="Calibri" panose="020F0502020204030204" pitchFamily="34" charset="0"/>
            </a:endParaRPr>
          </a:p>
        </p:txBody>
      </p:sp>
      <p:sp>
        <p:nvSpPr>
          <p:cNvPr id="14" name="Underrubrik 2">
            <a:extLst>
              <a:ext uri="{FF2B5EF4-FFF2-40B4-BE49-F238E27FC236}">
                <a16:creationId xmlns:a16="http://schemas.microsoft.com/office/drawing/2014/main" id="{6D56AB0C-0A4B-2644-B50E-B80033FCA911}"/>
              </a:ext>
            </a:extLst>
          </p:cNvPr>
          <p:cNvSpPr txBox="1">
            <a:spLocks/>
          </p:cNvSpPr>
          <p:nvPr/>
        </p:nvSpPr>
        <p:spPr bwMode="auto">
          <a:xfrm>
            <a:off x="354373" y="620688"/>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err="1">
                <a:solidFill>
                  <a:srgbClr val="231F20"/>
                </a:solidFill>
                <a:latin typeface="Arial Black" charset="0"/>
                <a:ea typeface="Arial Black" charset="0"/>
                <a:cs typeface="Arial Black" charset="0"/>
              </a:rPr>
              <a:t>Resultatredovisning</a:t>
            </a:r>
          </a:p>
        </p:txBody>
      </p:sp>
      <p:sp>
        <p:nvSpPr>
          <p:cNvPr id="15" name="Underrubrik 2">
            <a:extLst>
              <a:ext uri="{FF2B5EF4-FFF2-40B4-BE49-F238E27FC236}">
                <a16:creationId xmlns:a16="http://schemas.microsoft.com/office/drawing/2014/main" id="{459EFE21-D83E-044F-B937-352583A84C9A}"/>
              </a:ext>
            </a:extLst>
          </p:cNvPr>
          <p:cNvSpPr txBox="1">
            <a:spLocks/>
          </p:cNvSpPr>
          <p:nvPr/>
        </p:nvSpPr>
        <p:spPr bwMode="auto">
          <a:xfrm>
            <a:off x="354372" y="1023466"/>
            <a:ext cx="7910996" cy="17409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chemeClr val="tx1"/>
                </a:solidFill>
              </a:rPr>
              <a:t>I beräkningen av resultaten exkluderas svarsalternativen ”vet inte/vill inte svara” så att resultatet summerar till hundra procent utan alternativen ”vet inte/vill inte svara”. För att visa hur stor andel som svarat ”vet inte/vill inte svara” på en fråga, redovisas även den informationen i en separat tabell. </a:t>
            </a:r>
          </a:p>
          <a:p>
            <a:pPr lvl="0">
              <a:defRPr/>
            </a:pPr>
            <a:endParaRPr lang="sv-SE" sz="1100" strike="sngStrike" dirty="0">
              <a:solidFill>
                <a:srgbClr val="231F20"/>
              </a:solidFill>
            </a:endParaRPr>
          </a:p>
          <a:p>
            <a:pPr lvl="0">
              <a:defRPr/>
            </a:pPr>
            <a:r>
              <a:rPr lang="sv-SE" sz="1100" dirty="0">
                <a:solidFill>
                  <a:srgbClr val="231F20"/>
                </a:solidFill>
              </a:rPr>
              <a:t>Resultat visas inte för frågor med färre än fem svar.</a:t>
            </a:r>
          </a:p>
        </p:txBody>
      </p:sp>
      <p:sp>
        <p:nvSpPr>
          <p:cNvPr id="16" name="Underrubrik 2">
            <a:extLst>
              <a:ext uri="{FF2B5EF4-FFF2-40B4-BE49-F238E27FC236}">
                <a16:creationId xmlns:a16="http://schemas.microsoft.com/office/drawing/2014/main" id="{0EFE40A3-130D-FB46-8C49-C10A1DEC7338}"/>
              </a:ext>
            </a:extLst>
          </p:cNvPr>
          <p:cNvSpPr txBox="1">
            <a:spLocks/>
          </p:cNvSpPr>
          <p:nvPr/>
        </p:nvSpPr>
        <p:spPr bwMode="auto">
          <a:xfrm>
            <a:off x="354372" y="2204864"/>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Avrundningar</a:t>
            </a:r>
          </a:p>
        </p:txBody>
      </p:sp>
      <p:sp>
        <p:nvSpPr>
          <p:cNvPr id="17" name="Underrubrik 2">
            <a:extLst>
              <a:ext uri="{FF2B5EF4-FFF2-40B4-BE49-F238E27FC236}">
                <a16:creationId xmlns:a16="http://schemas.microsoft.com/office/drawing/2014/main" id="{EC10A896-A126-2644-8D7C-E5F8BE2AD397}"/>
              </a:ext>
            </a:extLst>
          </p:cNvPr>
          <p:cNvSpPr txBox="1">
            <a:spLocks/>
          </p:cNvSpPr>
          <p:nvPr/>
        </p:nvSpPr>
        <p:spPr bwMode="auto">
          <a:xfrm>
            <a:off x="354374" y="2608110"/>
            <a:ext cx="7910995" cy="81451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lvl="0">
              <a:defRPr/>
            </a:pPr>
            <a:r>
              <a:rPr lang="sv-SE" sz="1100" dirty="0">
                <a:solidFill>
                  <a:srgbClr val="231F20"/>
                </a:solidFill>
              </a:rPr>
              <a:t>När ni tar del av resultatet är det viktigt att känna till att det förekommer avrundningar i redovisningen. Det kan göra att det framstår som att resultatet summerar till något mer eller mindre än 100 procent för en fråga, även om så inte är fallet. Om exempelvis 50,5 procent svarat ett alternativ, och 49,5 svarat ett annat, innebär avrundningarna att det kommer att redovisas som 51 respektive 50 procent. Detta är dock inget fel, utan en effekt av avrundningar. </a:t>
            </a:r>
          </a:p>
        </p:txBody>
      </p:sp>
      <p:sp>
        <p:nvSpPr>
          <p:cNvPr id="19" name="Underrubrik 2">
            <a:extLst>
              <a:ext uri="{FF2B5EF4-FFF2-40B4-BE49-F238E27FC236}">
                <a16:creationId xmlns:a16="http://schemas.microsoft.com/office/drawing/2014/main" id="{CB21CD15-2982-604C-A32F-0DA61C15F7C1}"/>
              </a:ext>
            </a:extLst>
          </p:cNvPr>
          <p:cNvSpPr txBox="1">
            <a:spLocks/>
          </p:cNvSpPr>
          <p:nvPr/>
        </p:nvSpPr>
        <p:spPr bwMode="auto">
          <a:xfrm>
            <a:off x="354371" y="3624485"/>
            <a:ext cx="4845287" cy="40277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000" b="1" kern="0" dirty="0">
                <a:solidFill>
                  <a:srgbClr val="231F20"/>
                </a:solidFill>
                <a:latin typeface="Arial Black" charset="0"/>
                <a:ea typeface="Arial Black" charset="0"/>
                <a:cs typeface="Arial Black" charset="0"/>
              </a:rPr>
              <a:t>Redovisning av kön</a:t>
            </a:r>
          </a:p>
        </p:txBody>
      </p:sp>
      <p:sp>
        <p:nvSpPr>
          <p:cNvPr id="20" name="Underrubrik 2">
            <a:extLst>
              <a:ext uri="{FF2B5EF4-FFF2-40B4-BE49-F238E27FC236}">
                <a16:creationId xmlns:a16="http://schemas.microsoft.com/office/drawing/2014/main" id="{BDCB92F0-F6AA-6144-9C4C-65FDBBC41DAE}"/>
              </a:ext>
            </a:extLst>
          </p:cNvPr>
          <p:cNvSpPr txBox="1">
            <a:spLocks/>
          </p:cNvSpPr>
          <p:nvPr/>
        </p:nvSpPr>
        <p:spPr bwMode="auto">
          <a:xfrm>
            <a:off x="354371" y="4027263"/>
            <a:ext cx="7354444" cy="924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pPr>
              <a:defRPr/>
            </a:pPr>
            <a:r>
              <a:rPr lang="sv-SE" sz="1100" dirty="0">
                <a:solidFill>
                  <a:srgbClr val="231F20"/>
                </a:solidFill>
              </a:rPr>
              <a:t>Av anonymitetsskäl redovisas resultat uppdelat på kön inte i enhetsrapporter.</a:t>
            </a:r>
          </a:p>
        </p:txBody>
      </p:sp>
      <p:sp>
        <p:nvSpPr>
          <p:cNvPr id="11" name="textruta 10">
            <a:extLst>
              <a:ext uri="{FF2B5EF4-FFF2-40B4-BE49-F238E27FC236}">
                <a16:creationId xmlns:a16="http://schemas.microsoft.com/office/drawing/2014/main" id="{EB5BAA3B-FBEA-FB46-B4FF-3FC204EAEE89}"/>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Centrum</a:t>
            </a:r>
          </a:p>
        </p:txBody>
      </p:sp>
    </p:spTree>
    <p:extLst>
      <p:ext uri="{BB962C8B-B14F-4D97-AF65-F5344CB8AC3E}">
        <p14:creationId xmlns:p14="http://schemas.microsoft.com/office/powerpoint/2010/main" val="718602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2">
            <a:extLst>
              <a:ext uri="{FF2B5EF4-FFF2-40B4-BE49-F238E27FC236}">
                <a16:creationId xmlns:a16="http://schemas.microsoft.com/office/drawing/2014/main" id="{CB932938-7F2C-AD41-B3E8-1A5FCD69D078}"/>
              </a:ext>
            </a:extLst>
          </p:cNvPr>
          <p:cNvSpPr txBox="1">
            <a:spLocks/>
          </p:cNvSpPr>
          <p:nvPr/>
        </p:nvSpPr>
        <p:spPr bwMode="auto">
          <a:xfrm>
            <a:off x="3224808" y="3245135"/>
            <a:ext cx="8248508" cy="3677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lvl1pPr marL="0" indent="0" algn="l" rtl="0" eaLnBrk="1" fontAlgn="base" hangingPunct="1">
              <a:spcBef>
                <a:spcPct val="20000"/>
              </a:spcBef>
              <a:spcAft>
                <a:spcPct val="0"/>
              </a:spcAft>
              <a:buNone/>
              <a:defRPr sz="1800" b="0" baseline="0">
                <a:solidFill>
                  <a:srgbClr val="FFFFFF"/>
                </a:solidFill>
                <a:latin typeface="Arial"/>
                <a:ea typeface="+mn-ea"/>
                <a:cs typeface="Arial"/>
              </a:defRPr>
            </a:lvl1pPr>
            <a:lvl2pPr marL="457200" indent="0" algn="ctr" rtl="0" eaLnBrk="1" fontAlgn="base" hangingPunct="1">
              <a:spcBef>
                <a:spcPct val="20000"/>
              </a:spcBef>
              <a:spcAft>
                <a:spcPct val="0"/>
              </a:spcAft>
              <a:buNone/>
              <a:defRPr sz="2800">
                <a:solidFill>
                  <a:schemeClr val="tx1">
                    <a:tint val="75000"/>
                  </a:schemeClr>
                </a:solidFill>
                <a:latin typeface="+mn-lt"/>
              </a:defRPr>
            </a:lvl2pPr>
            <a:lvl3pPr marL="914400" indent="0" algn="ctr" rtl="0" eaLnBrk="1" fontAlgn="base" hangingPunct="1">
              <a:spcBef>
                <a:spcPct val="20000"/>
              </a:spcBef>
              <a:spcAft>
                <a:spcPct val="0"/>
              </a:spcAft>
              <a:buNone/>
              <a:defRPr sz="2400">
                <a:solidFill>
                  <a:schemeClr val="tx1">
                    <a:tint val="75000"/>
                  </a:schemeClr>
                </a:solidFill>
                <a:latin typeface="+mn-lt"/>
              </a:defRPr>
            </a:lvl3pPr>
            <a:lvl4pPr marL="1371600" indent="0" algn="ctr" rtl="0" eaLnBrk="1" fontAlgn="base" hangingPunct="1">
              <a:spcBef>
                <a:spcPct val="20000"/>
              </a:spcBef>
              <a:spcAft>
                <a:spcPct val="0"/>
              </a:spcAft>
              <a:buNone/>
              <a:defRPr sz="2000">
                <a:solidFill>
                  <a:schemeClr val="tx1">
                    <a:tint val="75000"/>
                  </a:schemeClr>
                </a:solidFill>
                <a:latin typeface="+mn-lt"/>
              </a:defRPr>
            </a:lvl4pPr>
            <a:lvl5pPr marL="1828800" indent="0" algn="ctr" rtl="0" eaLnBrk="1" fontAlgn="base" hangingPunct="1">
              <a:spcBef>
                <a:spcPct val="20000"/>
              </a:spcBef>
              <a:spcAft>
                <a:spcPct val="0"/>
              </a:spcAft>
              <a:buNone/>
              <a:defRPr sz="2000">
                <a:solidFill>
                  <a:schemeClr val="tx1">
                    <a:tint val="75000"/>
                  </a:schemeClr>
                </a:solidFill>
                <a:latin typeface="+mn-lt"/>
              </a:defRPr>
            </a:lvl5pPr>
            <a:lvl6pPr marL="2286000" indent="0" algn="ctr" rtl="0" eaLnBrk="1" fontAlgn="base" hangingPunct="1">
              <a:spcBef>
                <a:spcPct val="20000"/>
              </a:spcBef>
              <a:spcAft>
                <a:spcPct val="0"/>
              </a:spcAft>
              <a:buNone/>
              <a:defRPr sz="2000">
                <a:solidFill>
                  <a:schemeClr val="tx1">
                    <a:tint val="75000"/>
                  </a:schemeClr>
                </a:solidFill>
                <a:latin typeface="+mn-lt"/>
              </a:defRPr>
            </a:lvl6pPr>
            <a:lvl7pPr marL="2743200" indent="0" algn="ctr" rtl="0" eaLnBrk="1" fontAlgn="base" hangingPunct="1">
              <a:spcBef>
                <a:spcPct val="20000"/>
              </a:spcBef>
              <a:spcAft>
                <a:spcPct val="0"/>
              </a:spcAft>
              <a:buNone/>
              <a:defRPr sz="2000">
                <a:solidFill>
                  <a:schemeClr val="tx1">
                    <a:tint val="75000"/>
                  </a:schemeClr>
                </a:solidFill>
                <a:latin typeface="+mn-lt"/>
              </a:defRPr>
            </a:lvl7pPr>
            <a:lvl8pPr marL="3200400" indent="0" algn="ctr" rtl="0" eaLnBrk="1" fontAlgn="base" hangingPunct="1">
              <a:spcBef>
                <a:spcPct val="20000"/>
              </a:spcBef>
              <a:spcAft>
                <a:spcPct val="0"/>
              </a:spcAft>
              <a:buNone/>
              <a:defRPr sz="2000">
                <a:solidFill>
                  <a:schemeClr val="tx1">
                    <a:tint val="75000"/>
                  </a:schemeClr>
                </a:solidFill>
                <a:latin typeface="+mn-lt"/>
              </a:defRPr>
            </a:lvl8pPr>
            <a:lvl9pPr marL="3657600" indent="0" algn="ctr" rtl="0" eaLnBrk="1" fontAlgn="base" hangingPunct="1">
              <a:spcBef>
                <a:spcPct val="20000"/>
              </a:spcBef>
              <a:spcAft>
                <a:spcPct val="0"/>
              </a:spcAft>
              <a:buNone/>
              <a:defRPr sz="2000">
                <a:solidFill>
                  <a:schemeClr val="tx1">
                    <a:tint val="75000"/>
                  </a:schemeClr>
                </a:solidFill>
                <a:latin typeface="+mn-lt"/>
              </a:defRPr>
            </a:lvl9pPr>
          </a:lstStyle>
          <a:p>
            <a:r>
              <a:rPr lang="sv-SE" sz="2400" b="1" kern="0" noProof="1">
                <a:solidFill>
                  <a:srgbClr val="231F20"/>
                </a:solidFill>
                <a:latin typeface="Arial Black" charset="0"/>
                <a:ea typeface="Arial Black" charset="0"/>
                <a:cs typeface="Arial Black" charset="0"/>
              </a:rPr>
              <a:t>Resultat</a:t>
            </a:r>
            <a:endParaRPr lang="sv-SE" sz="2400" b="1" kern="0" dirty="0">
              <a:solidFill>
                <a:srgbClr val="231F20"/>
              </a:solidFill>
              <a:latin typeface="Arial Black" charset="0"/>
              <a:ea typeface="Arial Black" charset="0"/>
              <a:cs typeface="Arial Black" charset="0"/>
            </a:endParaRPr>
          </a:p>
        </p:txBody>
      </p:sp>
      <p:sp>
        <p:nvSpPr>
          <p:cNvPr id="3" name="Rektangel 2">
            <a:extLst>
              <a:ext uri="{FF2B5EF4-FFF2-40B4-BE49-F238E27FC236}">
                <a16:creationId xmlns:a16="http://schemas.microsoft.com/office/drawing/2014/main" id="{B14EF3C3-B03D-5239-EEB0-A5A325EFB70E}"/>
              </a:ext>
            </a:extLst>
          </p:cNvPr>
          <p:cNvSpPr/>
          <p:nvPr/>
        </p:nvSpPr>
        <p:spPr>
          <a:xfrm>
            <a:off x="0" y="372"/>
            <a:ext cx="2792760" cy="6858000"/>
          </a:xfrm>
          <a:prstGeom prst="rect">
            <a:avLst/>
          </a:prstGeom>
          <a:solidFill>
            <a:srgbClr val="0071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66908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5</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706460711"/>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vara med och bestämma saker som är viktiga för dig när du är med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Centrum</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15</a:t>
            </a:r>
          </a:p>
        </p:txBody>
      </p:sp>
    </p:spTree>
    <p:extLst>
      <p:ext uri="{BB962C8B-B14F-4D97-AF65-F5344CB8AC3E}">
        <p14:creationId xmlns:p14="http://schemas.microsoft.com/office/powerpoint/2010/main" val="1046641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6</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vara med och bestämma saker som är viktiga för dig när du är med personalen från avlösarservice?</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Centrum</a:t>
            </a:r>
          </a:p>
        </p:txBody>
      </p:sp>
      <p:sp>
        <p:nvSpPr>
          <p:cNvPr id="9" name="textruta 8">
            <a:extLst>
              <a:ext uri="{FF2B5EF4-FFF2-40B4-BE49-F238E27FC236}">
                <a16:creationId xmlns:a16="http://schemas.microsoft.com/office/drawing/2014/main" id="{9745E1A5-BD55-6D4D-8F01-57DEACE23A8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A8A8AC51-5AF9-206F-8D88-A5C65B9B2800}"/>
              </a:ext>
            </a:extLst>
          </p:cNvPr>
          <p:cNvGraphicFramePr>
            <a:graphicFrameLocks noGrp="1"/>
          </p:cNvGraphicFramePr>
          <p:nvPr>
            <p:extLst>
              <p:ext uri="{D42A27DB-BD31-4B8C-83A1-F6EECF244321}">
                <p14:modId xmlns:p14="http://schemas.microsoft.com/office/powerpoint/2010/main" val="819122881"/>
              </p:ext>
            </p:extLst>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Centrum</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15</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37</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dirty="0">
                          <a:solidFill>
                            <a:schemeClr val="tx1"/>
                          </a:solidFill>
                          <a:latin typeface="Arial" panose="020B0604020202020204" pitchFamily="34" charset="0"/>
                          <a:cs typeface="Arial" panose="020B0604020202020204" pitchFamily="34" charset="0"/>
                        </a:rPr>
                        <a:t>Ja</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80 %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73 %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22 %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5 %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722505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7</a:t>
            </a:fld>
            <a:endParaRPr lang="sv-SE"/>
          </a:p>
        </p:txBody>
      </p:sp>
      <p:graphicFrame>
        <p:nvGraphicFramePr>
          <p:cNvPr id="12" name="Diagram 11">
            <a:extLst>
              <a:ext uri="{FF2B5EF4-FFF2-40B4-BE49-F238E27FC236}">
                <a16:creationId xmlns:a16="http://schemas.microsoft.com/office/drawing/2014/main" id="{57C6086D-7765-D44F-9FA6-97251620B7B6}"/>
              </a:ext>
            </a:extLst>
          </p:cNvPr>
          <p:cNvGraphicFramePr/>
          <p:nvPr>
            <p:extLst>
              <p:ext uri="{D42A27DB-BD31-4B8C-83A1-F6EECF244321}">
                <p14:modId xmlns:p14="http://schemas.microsoft.com/office/powerpoint/2010/main" val="112325935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av personalen från avlösarservice?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Centrum</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16</a:t>
            </a:r>
          </a:p>
        </p:txBody>
      </p:sp>
    </p:spTree>
    <p:extLst>
      <p:ext uri="{BB962C8B-B14F-4D97-AF65-F5344CB8AC3E}">
        <p14:creationId xmlns:p14="http://schemas.microsoft.com/office/powerpoint/2010/main" val="3978840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8</a:t>
            </a:fld>
            <a:endParaRPr lang="sv-SE"/>
          </a:p>
        </p:txBody>
      </p:sp>
      <p:sp>
        <p:nvSpPr>
          <p:cNvPr id="7" name="TextBox 14">
            <a:extLst>
              <a:ext uri="{FF2B5EF4-FFF2-40B4-BE49-F238E27FC236}">
                <a16:creationId xmlns:a16="http://schemas.microsoft.com/office/drawing/2014/main" id="{E547A9AC-EFE1-2D41-8662-C22D484BCBD4}"/>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Får du den hjälp du vill ha av personalen från avlösarservice?</a:t>
            </a:r>
          </a:p>
        </p:txBody>
      </p:sp>
      <p:sp>
        <p:nvSpPr>
          <p:cNvPr id="10" name="textruta 9">
            <a:extLst>
              <a:ext uri="{FF2B5EF4-FFF2-40B4-BE49-F238E27FC236}">
                <a16:creationId xmlns:a16="http://schemas.microsoft.com/office/drawing/2014/main" id="{3291715A-1CD1-6848-8B3D-311FB8E34DCA}"/>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Centrum</a:t>
            </a:r>
          </a:p>
        </p:txBody>
      </p:sp>
      <p:sp>
        <p:nvSpPr>
          <p:cNvPr id="9" name="textruta 8">
            <a:extLst>
              <a:ext uri="{FF2B5EF4-FFF2-40B4-BE49-F238E27FC236}">
                <a16:creationId xmlns:a16="http://schemas.microsoft.com/office/drawing/2014/main" id="{9745E1A5-BD55-6D4D-8F01-57DEACE23A8E}"/>
              </a:ext>
            </a:extLst>
          </p:cNvPr>
          <p:cNvSpPr txBox="1"/>
          <p:nvPr/>
        </p:nvSpPr>
        <p:spPr>
          <a:xfrm>
            <a:off x="416496"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
            </a:r>
            <a:endParaRPr sz="900" i="1" dirty="0">
              <a:latin typeface="Arial" panose="020B0604020202020204" pitchFamily="34" charset="0"/>
              <a:cs typeface="Arial" panose="020B0604020202020204" pitchFamily="34" charset="0"/>
            </a:endParaRPr>
          </a:p>
        </p:txBody>
      </p:sp>
      <p:graphicFrame>
        <p:nvGraphicFramePr>
          <p:cNvPr id="2" name="Tabell 10">
            <a:extLst>
              <a:ext uri="{FF2B5EF4-FFF2-40B4-BE49-F238E27FC236}">
                <a16:creationId xmlns:a16="http://schemas.microsoft.com/office/drawing/2014/main" id="{A8A8AC51-5AF9-206F-8D88-A5C65B9B2800}"/>
              </a:ext>
            </a:extLst>
          </p:cNvPr>
          <p:cNvGraphicFramePr>
            <a:graphicFrameLocks noGrp="1"/>
          </p:cNvGraphicFramePr>
          <p:nvPr/>
        </p:nvGraphicFramePr>
        <p:xfrm>
          <a:off x="376540" y="2590291"/>
          <a:ext cx="9112964" cy="3382600"/>
        </p:xfrm>
        <a:graphic>
          <a:graphicData uri="http://schemas.openxmlformats.org/drawingml/2006/table">
            <a:tbl>
              <a:tblPr firstRow="1" bandRow="1">
                <a:tableStyleId>{5C22544A-7EE6-4342-B048-85BDC9FD1C3A}</a:tableStyleId>
              </a:tblPr>
              <a:tblGrid>
                <a:gridCol w="3136300">
                  <a:extLst>
                    <a:ext uri="{9D8B030D-6E8A-4147-A177-3AD203B41FA5}">
                      <a16:colId xmlns:a16="http://schemas.microsoft.com/office/drawing/2014/main" val="60862922"/>
                    </a:ext>
                  </a:extLst>
                </a:gridCol>
                <a:gridCol w="2988332">
                  <a:extLst>
                    <a:ext uri="{9D8B030D-6E8A-4147-A177-3AD203B41FA5}">
                      <a16:colId xmlns:a16="http://schemas.microsoft.com/office/drawing/2014/main" val="665048079"/>
                    </a:ext>
                  </a:extLst>
                </a:gridCol>
                <a:gridCol w="2988332">
                  <a:extLst>
                    <a:ext uri="{9D8B030D-6E8A-4147-A177-3AD203B41FA5}">
                      <a16:colId xmlns:a16="http://schemas.microsoft.com/office/drawing/2014/main" val="462950667"/>
                    </a:ext>
                  </a:extLst>
                </a:gridCol>
              </a:tblGrid>
              <a:tr h="456860">
                <a:tc>
                  <a:txBody>
                    <a:bodyPr/>
                    <a:lstStyle/>
                    <a:p>
                      <a:pPr algn="l"/>
                      <a:r>
                        <a:rPr lang="sv-SE" sz="1200" dirty="0">
                          <a:solidFill>
                            <a:schemeClr val="tx1"/>
                          </a:solidFill>
                          <a:latin typeface="Arial" panose="020B0604020202020204" pitchFamily="34" charset="0"/>
                          <a:cs typeface="Arial" panose="020B0604020202020204" pitchFamily="34" charset="0"/>
                        </a:rPr>
                        <a:t> </a:t>
                      </a:r>
                      <a:endParaRPr sz="120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Avlösarservice Centrum</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a:solidFill>
                            <a:schemeClr val="tx1"/>
                          </a:solidFill>
                          <a:latin typeface="Arial" panose="020B0604020202020204" pitchFamily="34" charset="0"/>
                          <a:cs typeface="Arial" panose="020B0604020202020204" pitchFamily="34" charset="0"/>
                        </a:rPr>
                        <a:t>Göteborg </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4201411099"/>
                  </a:ext>
                </a:extLst>
              </a:tr>
              <a:tr h="456860">
                <a:tc>
                  <a:txBody>
                    <a:bodyPr/>
                    <a:lstStyle/>
                    <a:p>
                      <a:pPr algn="l"/>
                      <a:r>
                        <a:rPr lang="sv-SE" sz="1200">
                          <a:solidFill>
                            <a:schemeClr val="tx1"/>
                          </a:solidFill>
                          <a:latin typeface="Arial" panose="020B0604020202020204" pitchFamily="34" charset="0"/>
                          <a:cs typeface="Arial" panose="020B0604020202020204" pitchFamily="34" charset="0"/>
                        </a:rPr>
                        <a:t> </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endParaRPr sz="1200" b="1" dirty="0">
                        <a:solidFill>
                          <a:schemeClr val="tx1"/>
                        </a:solidFill>
                        <a:latin typeface="Arial" panose="020B0604020202020204" pitchFamily="34" charset="0"/>
                        <a:cs typeface="Arial" panose="020B0604020202020204" pitchFamily="34" charset="0"/>
                      </a:endParaRP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algn="ctr"/>
                      <a:r>
                        <a:rPr lang="sv-SE" sz="1200" b="1" dirty="0">
                          <a:solidFill>
                            <a:schemeClr val="tx1"/>
                          </a:solidFill>
                          <a:latin typeface="Arial" panose="020B0604020202020204" pitchFamily="34" charset="0"/>
                          <a:cs typeface="Arial" panose="020B0604020202020204" pitchFamily="34" charset="0"/>
                        </a:rPr>
                        <a:t>2023</a:t>
                      </a:r>
                    </a:p>
                  </a:txBody>
                  <a:tcPr anchor="b">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3958132402"/>
                  </a:ext>
                </a:extLst>
              </a:tr>
              <a:tr h="230400">
                <a:tc>
                  <a:txBody>
                    <a:bodyPr/>
                    <a:lstStyle/>
                    <a:p>
                      <a:pPr algn="l"/>
                      <a:r>
                        <a:rPr lang="sv-SE" sz="1200" i="1" dirty="0">
                          <a:solidFill>
                            <a:schemeClr val="tx1"/>
                          </a:solidFill>
                          <a:latin typeface="Arial" panose="020B0604020202020204" pitchFamily="34" charset="0"/>
                          <a:cs typeface="Arial" panose="020B0604020202020204" pitchFamily="34" charset="0"/>
                        </a:rPr>
                        <a:t>Antal svar</a:t>
                      </a:r>
                      <a:endParaRPr sz="1200" i="1"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16</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i="1" dirty="0">
                          <a:solidFill>
                            <a:schemeClr val="tx1"/>
                          </a:solidFill>
                          <a:latin typeface="Arial" panose="020B0604020202020204" pitchFamily="34" charset="0"/>
                          <a:cs typeface="Arial" panose="020B0604020202020204" pitchFamily="34" charset="0"/>
                        </a:rPr>
                        <a:t>38</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DEE1"/>
                    </a:solidFill>
                  </a:tcPr>
                </a:tc>
                <a:extLst>
                  <a:ext uri="{0D108BD9-81ED-4DB2-BD59-A6C34878D82A}">
                    <a16:rowId xmlns:a16="http://schemas.microsoft.com/office/drawing/2014/main" val="2243211531"/>
                  </a:ext>
                </a:extLst>
              </a:tr>
              <a:tr h="259200">
                <a:tc>
                  <a:txBody>
                    <a:bodyPr/>
                    <a:lstStyle/>
                    <a:p>
                      <a:pPr algn="l"/>
                      <a:r>
                        <a:rPr lang="sv-SE" sz="1200">
                          <a:solidFill>
                            <a:schemeClr val="tx1"/>
                          </a:solidFill>
                          <a:latin typeface="Arial" panose="020B0604020202020204" pitchFamily="34" charset="0"/>
                          <a:cs typeface="Arial" panose="020B0604020202020204" pitchFamily="34" charset="0"/>
                        </a:rPr>
                        <a:t>Ja</a:t>
                      </a:r>
                      <a:endParaRPr sz="120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94 %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sv-SE" sz="1200" dirty="0">
                          <a:solidFill>
                            <a:schemeClr val="tx1"/>
                          </a:solidFill>
                          <a:latin typeface="Arial" panose="020B0604020202020204" pitchFamily="34" charset="0"/>
                          <a:cs typeface="Arial" panose="020B0604020202020204" pitchFamily="34" charset="0"/>
                        </a:rPr>
                        <a:t>89 %</a:t>
                      </a:r>
                      <a:endParaRPr sz="1200" dirty="0">
                        <a:solidFill>
                          <a:schemeClr val="tx1"/>
                        </a:solidFill>
                        <a:latin typeface="Arial" panose="020B0604020202020204" pitchFamily="34" charset="0"/>
                        <a:cs typeface="Arial" panose="020B0604020202020204" pitchFamily="34" charset="0"/>
                      </a:endParaRP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71213349"/>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Ibland</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6 %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11 %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DF3F4"/>
                    </a:solidFill>
                  </a:tcPr>
                </a:tc>
                <a:extLst>
                  <a:ext uri="{0D108BD9-81ED-4DB2-BD59-A6C34878D82A}">
                    <a16:rowId xmlns:a16="http://schemas.microsoft.com/office/drawing/2014/main" val="54894081"/>
                  </a:ext>
                </a:extLst>
              </a:tr>
              <a:tr h="2592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a:solidFill>
                            <a:schemeClr val="tx1"/>
                          </a:solidFill>
                          <a:latin typeface="Arial" panose="020B0604020202020204" pitchFamily="34" charset="0"/>
                          <a:cs typeface="Arial" panose="020B0604020202020204" pitchFamily="34" charset="0"/>
                        </a:rPr>
                        <a:t>Nej</a:t>
                      </a:r>
                    </a:p>
                  </a:txBody>
                  <a:tcPr anchor="ctr">
                    <a:lnL w="12700"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sv-SE" sz="1200" dirty="0">
                          <a:solidFill>
                            <a:schemeClr val="tx1"/>
                          </a:solidFill>
                          <a:latin typeface="Arial" panose="020B0604020202020204" pitchFamily="34" charset="0"/>
                          <a:cs typeface="Arial" panose="020B0604020202020204" pitchFamily="34" charset="0"/>
                        </a:rPr>
                        <a:t>0 %</a:t>
                      </a:r>
                    </a:p>
                  </a:txBody>
                  <a:tcPr anchor="ctr">
                    <a:lnL w="3175" cap="flat" cmpd="sng" algn="ctr">
                      <a:solidFill>
                        <a:schemeClr val="tx1"/>
                      </a:solidFill>
                      <a:prstDash val="solid"/>
                      <a:round/>
                      <a:headEnd type="none" w="med" len="med"/>
                      <a:tailEnd type="none" w="med" len="med"/>
                    </a:lnL>
                    <a:lnR w="31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3348728"/>
                  </a:ext>
                </a:extLst>
              </a:tr>
            </a:tbl>
          </a:graphicData>
        </a:graphic>
      </p:graphicFrame>
    </p:spTree>
    <p:extLst>
      <p:ext uri="{BB962C8B-B14F-4D97-AF65-F5344CB8AC3E}">
        <p14:creationId xmlns:p14="http://schemas.microsoft.com/office/powerpoint/2010/main" val="1029469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bildnummer 2">
            <a:extLst>
              <a:ext uri="{FF2B5EF4-FFF2-40B4-BE49-F238E27FC236}">
                <a16:creationId xmlns:a16="http://schemas.microsoft.com/office/drawing/2014/main" id="{A1A18A2C-66F7-1E46-A5D7-CD2ED7F2C858}"/>
              </a:ext>
            </a:extLst>
          </p:cNvPr>
          <p:cNvSpPr>
            <a:spLocks noGrp="1"/>
          </p:cNvSpPr>
          <p:nvPr>
            <p:ph type="sldNum" sz="quarter" idx="11"/>
          </p:nvPr>
        </p:nvSpPr>
        <p:spPr/>
        <p:txBody>
          <a:bodyPr/>
          <a:lstStyle/>
          <a:p>
            <a:fld id="{35DC3D6C-A556-0D48-B15A-DD8A2D5F88FC}" type="slidenum">
              <a:rPr lang="sv-SE" smtClean="0"/>
              <a:t>9</a:t>
            </a:fld>
            <a:endParaRPr lang="sv-SE"/>
          </a:p>
        </p:txBody>
      </p:sp>
      <p:sp>
        <p:nvSpPr>
          <p:cNvPr id="7" name="TextBox 14">
            <a:extLst>
              <a:ext uri="{FF2B5EF4-FFF2-40B4-BE49-F238E27FC236}">
                <a16:creationId xmlns:a16="http://schemas.microsoft.com/office/drawing/2014/main" id="{03F1B3C3-25BE-4F43-9575-AB3E82195258}"/>
              </a:ext>
            </a:extLst>
          </p:cNvPr>
          <p:cNvSpPr txBox="1"/>
          <p:nvPr/>
        </p:nvSpPr>
        <p:spPr>
          <a:xfrm>
            <a:off x="632519" y="1167401"/>
            <a:ext cx="8592444" cy="427746"/>
          </a:xfrm>
          <a:prstGeom prst="rect">
            <a:avLst/>
          </a:prstGeom>
          <a:noFill/>
        </p:spPr>
        <p:txBody>
          <a:bodyPr wrap="square" rtlCol="0">
            <a:spAutoFit/>
          </a:bodyPr>
          <a:lstStyle/>
          <a:p>
            <a:pPr lvl="0">
              <a:lnSpc>
                <a:spcPct val="120000"/>
              </a:lnSpc>
              <a:spcBef>
                <a:spcPts val="1000"/>
              </a:spcBef>
            </a:pPr>
            <a:r>
              <a:rPr lang="sv-SE" sz="2000" b="1" dirty="0">
                <a:solidFill>
                  <a:srgbClr val="000000"/>
                </a:solidFill>
                <a:latin typeface="Arial" panose="020B0604020202020204" pitchFamily="34" charset="0"/>
                <a:cs typeface="Arial" panose="020B0604020202020204" pitchFamily="34" charset="0"/>
              </a:rPr>
              <a:t>Bryr sig personalen från avlösarservice om dig? Resultat för 2023</a:t>
            </a:r>
          </a:p>
        </p:txBody>
      </p:sp>
      <p:sp>
        <p:nvSpPr>
          <p:cNvPr id="10" name="textruta 9">
            <a:extLst>
              <a:ext uri="{FF2B5EF4-FFF2-40B4-BE49-F238E27FC236}">
                <a16:creationId xmlns:a16="http://schemas.microsoft.com/office/drawing/2014/main" id="{56BB2450-DE16-A54F-8861-16A99245BF6D}"/>
              </a:ext>
            </a:extLst>
          </p:cNvPr>
          <p:cNvSpPr txBox="1"/>
          <p:nvPr/>
        </p:nvSpPr>
        <p:spPr>
          <a:xfrm>
            <a:off x="1640632" y="189220"/>
            <a:ext cx="8097856" cy="230832"/>
          </a:xfrm>
          <a:prstGeom prst="rect">
            <a:avLst/>
          </a:prstGeom>
          <a:noFill/>
        </p:spPr>
        <p:txBody>
          <a:bodyPr wrap="square" rtlCol="0">
            <a:spAutoFit/>
          </a:bodyPr>
          <a:lstStyle/>
          <a:p>
            <a:pPr algn="r"/>
            <a:r>
              <a:rPr lang="sv-SE" sz="900" i="1">
                <a:latin typeface="Arial" panose="020B0604020202020204" pitchFamily="34" charset="0"/>
                <a:cs typeface="Arial" panose="020B0604020202020204" pitchFamily="34" charset="0"/>
              </a:rPr>
              <a:t>Avlösarservice: Göteborg, Avlösarservice Centrum</a:t>
            </a:r>
          </a:p>
        </p:txBody>
      </p:sp>
      <p:sp>
        <p:nvSpPr>
          <p:cNvPr id="11" name="textruta 10">
            <a:extLst>
              <a:ext uri="{FF2B5EF4-FFF2-40B4-BE49-F238E27FC236}">
                <a16:creationId xmlns:a16="http://schemas.microsoft.com/office/drawing/2014/main" id="{E92FB859-B350-084B-B7C0-3C9325291B15}"/>
              </a:ext>
            </a:extLst>
          </p:cNvPr>
          <p:cNvSpPr txBox="1"/>
          <p:nvPr/>
        </p:nvSpPr>
        <p:spPr>
          <a:xfrm>
            <a:off x="417600" y="6437948"/>
            <a:ext cx="4032000" cy="230832"/>
          </a:xfrm>
          <a:prstGeom prst="rect">
            <a:avLst/>
          </a:prstGeom>
          <a:noFill/>
        </p:spPr>
        <p:txBody>
          <a:bodyPr wrap="square" rtlCol="0">
            <a:spAutoFit/>
          </a:bodyPr>
          <a:lstStyle/>
          <a:p>
            <a:r>
              <a:rPr lang="sv-SE" sz="900" i="1" dirty="0">
                <a:latin typeface="Arial" panose="020B0604020202020204" pitchFamily="34" charset="0"/>
                <a:cs typeface="Arial" panose="020B0604020202020204" pitchFamily="34" charset="0"/>
              </a:rPr>
              <a:t>Antal svar 2023: 15</a:t>
            </a:r>
          </a:p>
        </p:txBody>
      </p:sp>
      <p:graphicFrame>
        <p:nvGraphicFramePr>
          <p:cNvPr id="2" name="Diagram 1">
            <a:extLst>
              <a:ext uri="{FF2B5EF4-FFF2-40B4-BE49-F238E27FC236}">
                <a16:creationId xmlns:a16="http://schemas.microsoft.com/office/drawing/2014/main" id="{10EDEC98-571C-BFF3-769C-C101F0162AF3}"/>
              </a:ext>
            </a:extLst>
          </p:cNvPr>
          <p:cNvGraphicFramePr/>
          <p:nvPr>
            <p:extLst>
              <p:ext uri="{D42A27DB-BD31-4B8C-83A1-F6EECF244321}">
                <p14:modId xmlns:p14="http://schemas.microsoft.com/office/powerpoint/2010/main" val="919818024"/>
              </p:ext>
            </p:extLst>
          </p:nvPr>
        </p:nvGraphicFramePr>
        <p:xfrm>
          <a:off x="656778" y="2317727"/>
          <a:ext cx="8592443" cy="36155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78174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21306</TotalTime>
  <Words>2939</Words>
  <Application>Microsoft Macintosh PowerPoint</Application>
  <PresentationFormat>A4 (210 x 297 mm)</PresentationFormat>
  <Paragraphs>495</Paragraphs>
  <Slides>24</Slides>
  <Notes>2</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24</vt:i4>
      </vt:variant>
    </vt:vector>
  </HeadingPairs>
  <TitlesOfParts>
    <vt:vector size="28" baseType="lpstr">
      <vt:lpstr>Arial</vt:lpstr>
      <vt:lpstr>Arial Black</vt:lpstr>
      <vt:lpstr>Calibri</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 från Enkätfabriken</dc:title>
  <dc:subject/>
  <dc:creator>Enkätfabriken</dc:creator>
  <cp:keywords/>
  <dc:description/>
  <cp:lastModifiedBy>Simon Tufvesson</cp:lastModifiedBy>
  <cp:revision>664</cp:revision>
  <cp:lastPrinted>2018-04-19T16:41:41Z</cp:lastPrinted>
  <dcterms:created xsi:type="dcterms:W3CDTF">2018-04-19T14:35:35Z</dcterms:created>
  <dcterms:modified xsi:type="dcterms:W3CDTF">2023-11-29T13:26:24Z</dcterms:modified>
  <cp:category/>
</cp:coreProperties>
</file>